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DCA3FF"/>
    <a:srgbClr val="5F5F5F"/>
    <a:srgbClr val="E7BFFF"/>
    <a:srgbClr val="E1AFFF"/>
    <a:srgbClr val="FFAFD7"/>
    <a:srgbClr val="FF99CC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04" y="150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576AC59-7C1C-40B7-9972-3E8D3993DDBE}" type="datetimeFigureOut">
              <a:rPr lang="en-GB"/>
              <a:pPr>
                <a:defRPr/>
              </a:pPr>
              <a:t>11/09/2013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01F87F1-6B7A-45D1-B47F-38049D9410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3644900" y="9201150"/>
            <a:ext cx="30194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>
              <a:defRPr/>
            </a:pPr>
            <a:endParaRPr lang="en-US" sz="1000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263525" y="1844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>
              <a:buFontTx/>
              <a:buAutoNum type="arabicPeriod"/>
            </a:pPr>
            <a:r>
              <a:rPr lang="en-GB" sz="1600" b="1">
                <a:latin typeface="Comic Sans MS" pitchFamily="66" charset="0"/>
                <a:cs typeface="Times New Roman" charset="0"/>
              </a:rPr>
              <a:t>A girl gets her first period </a:t>
            </a:r>
          </a:p>
          <a:p>
            <a:pPr marL="457200" indent="-457200"/>
            <a:r>
              <a:rPr lang="en-GB" sz="1600" b="1">
                <a:latin typeface="Comic Sans MS" pitchFamily="66" charset="0"/>
                <a:cs typeface="Times New Roman" charset="0"/>
              </a:rPr>
              <a:t>when she starts secondary school</a:t>
            </a:r>
          </a:p>
        </p:txBody>
      </p:sp>
      <p:sp>
        <p:nvSpPr>
          <p:cNvPr id="2081" name="Rectangle 33"/>
          <p:cNvSpPr>
            <a:spLocks noChangeArrowheads="1"/>
          </p:cNvSpPr>
          <p:nvPr/>
        </p:nvSpPr>
        <p:spPr bwMode="auto">
          <a:xfrm>
            <a:off x="263525" y="2606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2. A period normally lasts 2 – 7 days </a:t>
            </a:r>
          </a:p>
        </p:txBody>
      </p:sp>
      <p:sp>
        <p:nvSpPr>
          <p:cNvPr id="2082" name="Rectangle 34"/>
          <p:cNvSpPr>
            <a:spLocks noChangeArrowheads="1"/>
          </p:cNvSpPr>
          <p:nvPr/>
        </p:nvSpPr>
        <p:spPr bwMode="auto">
          <a:xfrm>
            <a:off x="263525" y="3368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sz="1600" b="1">
                <a:latin typeface="Comic Sans MS" pitchFamily="66" charset="0"/>
                <a:cs typeface="Times New Roman" charset="0"/>
              </a:rPr>
              <a:t>3. All boys have wet dreams</a:t>
            </a:r>
            <a:endParaRPr lang="en-GB" sz="1600" b="1">
              <a:latin typeface="Comic Sans MS" pitchFamily="66" charset="0"/>
              <a:cs typeface="Times New Roman" charset="0"/>
            </a:endParaRPr>
          </a:p>
        </p:txBody>
      </p:sp>
      <p:sp>
        <p:nvSpPr>
          <p:cNvPr id="2083" name="Rectangle 35"/>
          <p:cNvSpPr>
            <a:spLocks noChangeArrowheads="1"/>
          </p:cNvSpPr>
          <p:nvPr/>
        </p:nvSpPr>
        <p:spPr bwMode="auto">
          <a:xfrm>
            <a:off x="263525" y="4130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4. Girls can go swimming when they 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have their periods </a:t>
            </a:r>
          </a:p>
        </p:txBody>
      </p:sp>
      <p:sp>
        <p:nvSpPr>
          <p:cNvPr id="2084" name="Rectangle 36"/>
          <p:cNvSpPr>
            <a:spLocks noChangeArrowheads="1"/>
          </p:cNvSpPr>
          <p:nvPr/>
        </p:nvSpPr>
        <p:spPr bwMode="auto">
          <a:xfrm>
            <a:off x="263525" y="4892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5. Most boys’ voices break during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 puberty</a:t>
            </a:r>
          </a:p>
        </p:txBody>
      </p:sp>
      <p:sp>
        <p:nvSpPr>
          <p:cNvPr id="2085" name="Rectangle 37"/>
          <p:cNvSpPr>
            <a:spLocks noChangeArrowheads="1"/>
          </p:cNvSpPr>
          <p:nvPr/>
        </p:nvSpPr>
        <p:spPr bwMode="auto">
          <a:xfrm>
            <a:off x="263525" y="5654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6. The blood from a period and the 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semen from a wet dream are dirty </a:t>
            </a:r>
          </a:p>
        </p:txBody>
      </p:sp>
      <p:sp>
        <p:nvSpPr>
          <p:cNvPr id="2086" name="Rectangle 38"/>
          <p:cNvSpPr>
            <a:spLocks noChangeArrowheads="1"/>
          </p:cNvSpPr>
          <p:nvPr/>
        </p:nvSpPr>
        <p:spPr bwMode="auto">
          <a:xfrm>
            <a:off x="263525" y="6416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7. A boy starts to produce sperm at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 age 12</a:t>
            </a:r>
          </a:p>
        </p:txBody>
      </p:sp>
      <p:sp>
        <p:nvSpPr>
          <p:cNvPr id="2087" name="Rectangle 39"/>
          <p:cNvSpPr>
            <a:spLocks noChangeArrowheads="1"/>
          </p:cNvSpPr>
          <p:nvPr/>
        </p:nvSpPr>
        <p:spPr bwMode="auto">
          <a:xfrm>
            <a:off x="263525" y="7178675"/>
            <a:ext cx="40386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GB" sz="1600" b="1">
                <a:latin typeface="Comic Sans MS" pitchFamily="66" charset="0"/>
                <a:cs typeface="Times New Roman" charset="0"/>
              </a:rPr>
              <a:t>8. Girls who start their periods 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unexpectedly should go home from </a:t>
            </a:r>
          </a:p>
          <a:p>
            <a:r>
              <a:rPr lang="en-GB" sz="1600" b="1">
                <a:latin typeface="Comic Sans MS" pitchFamily="66" charset="0"/>
                <a:cs typeface="Times New Roman" charset="0"/>
              </a:rPr>
              <a:t>school immediately </a:t>
            </a:r>
          </a:p>
        </p:txBody>
      </p:sp>
      <p:sp>
        <p:nvSpPr>
          <p:cNvPr id="2103" name="Rectangle 55"/>
          <p:cNvSpPr>
            <a:spLocks noChangeArrowheads="1"/>
          </p:cNvSpPr>
          <p:nvPr/>
        </p:nvSpPr>
        <p:spPr bwMode="auto">
          <a:xfrm>
            <a:off x="4302125" y="1844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2117" name="Rectangle 69"/>
          <p:cNvSpPr>
            <a:spLocks noChangeArrowheads="1"/>
          </p:cNvSpPr>
          <p:nvPr/>
        </p:nvSpPr>
        <p:spPr bwMode="auto">
          <a:xfrm>
            <a:off x="4302125" y="4130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True</a:t>
            </a:r>
          </a:p>
        </p:txBody>
      </p:sp>
      <p:sp>
        <p:nvSpPr>
          <p:cNvPr id="2119" name="Rectangle 71"/>
          <p:cNvSpPr>
            <a:spLocks noChangeArrowheads="1"/>
          </p:cNvSpPr>
          <p:nvPr/>
        </p:nvSpPr>
        <p:spPr bwMode="auto">
          <a:xfrm>
            <a:off x="4302125" y="3368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2121" name="Rectangle 73"/>
          <p:cNvSpPr>
            <a:spLocks noChangeArrowheads="1"/>
          </p:cNvSpPr>
          <p:nvPr/>
        </p:nvSpPr>
        <p:spPr bwMode="auto">
          <a:xfrm>
            <a:off x="4302125" y="2606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True</a:t>
            </a:r>
          </a:p>
        </p:txBody>
      </p:sp>
      <p:sp>
        <p:nvSpPr>
          <p:cNvPr id="2122" name="Rectangle 74"/>
          <p:cNvSpPr>
            <a:spLocks noChangeArrowheads="1"/>
          </p:cNvSpPr>
          <p:nvPr/>
        </p:nvSpPr>
        <p:spPr bwMode="auto">
          <a:xfrm>
            <a:off x="4302125" y="4892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True</a:t>
            </a:r>
          </a:p>
        </p:txBody>
      </p:sp>
      <p:sp>
        <p:nvSpPr>
          <p:cNvPr id="2124" name="Rectangle 76"/>
          <p:cNvSpPr>
            <a:spLocks noChangeArrowheads="1"/>
          </p:cNvSpPr>
          <p:nvPr/>
        </p:nvSpPr>
        <p:spPr bwMode="auto">
          <a:xfrm>
            <a:off x="4302125" y="5654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2125" name="Rectangle 77"/>
          <p:cNvSpPr>
            <a:spLocks noChangeArrowheads="1"/>
          </p:cNvSpPr>
          <p:nvPr/>
        </p:nvSpPr>
        <p:spPr bwMode="auto">
          <a:xfrm>
            <a:off x="4302125" y="6416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2126" name="Rectangle 78"/>
          <p:cNvSpPr>
            <a:spLocks noChangeArrowheads="1"/>
          </p:cNvSpPr>
          <p:nvPr/>
        </p:nvSpPr>
        <p:spPr bwMode="auto">
          <a:xfrm>
            <a:off x="4302125" y="7178675"/>
            <a:ext cx="2286000" cy="766763"/>
          </a:xfrm>
          <a:prstGeom prst="rect">
            <a:avLst/>
          </a:prstGeom>
          <a:solidFill>
            <a:srgbClr val="E7B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sz="1800">
                <a:latin typeface="Comic Sans MS" pitchFamily="66" charset="0"/>
              </a:rPr>
              <a:t>False</a:t>
            </a:r>
          </a:p>
        </p:txBody>
      </p:sp>
      <p:sp>
        <p:nvSpPr>
          <p:cNvPr id="3090" name="Text Box 83"/>
          <p:cNvSpPr txBox="1">
            <a:spLocks noChangeArrowheads="1"/>
          </p:cNvSpPr>
          <p:nvPr/>
        </p:nvSpPr>
        <p:spPr bwMode="auto">
          <a:xfrm>
            <a:off x="487363" y="560388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800" b="1">
                <a:latin typeface="Arial" charset="0"/>
              </a:rPr>
              <a:t>PUBERTY CARD GAME SUMMARY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 animBg="1" autoUpdateAnimBg="0"/>
      <p:bldP spid="2081" grpId="0" animBg="1" autoUpdateAnimBg="0"/>
      <p:bldP spid="2082" grpId="0" animBg="1" autoUpdateAnimBg="0"/>
      <p:bldP spid="2083" grpId="0" animBg="1" autoUpdateAnimBg="0"/>
      <p:bldP spid="2084" grpId="0" animBg="1" autoUpdateAnimBg="0"/>
      <p:bldP spid="2085" grpId="0" animBg="1" autoUpdateAnimBg="0"/>
      <p:bldP spid="2086" grpId="0" animBg="1" autoUpdateAnimBg="0"/>
      <p:bldP spid="2087" grpId="0" animBg="1" autoUpdateAnimBg="0"/>
      <p:bldP spid="2103" grpId="0" animBg="1" autoUpdateAnimBg="0"/>
      <p:bldP spid="2117" grpId="0" animBg="1" autoUpdateAnimBg="0"/>
      <p:bldP spid="2119" grpId="0" animBg="1" autoUpdateAnimBg="0"/>
      <p:bldP spid="2121" grpId="0" animBg="1" autoUpdateAnimBg="0"/>
      <p:bldP spid="2122" grpId="0" animBg="1" autoUpdateAnimBg="0"/>
      <p:bldP spid="2124" grpId="0" animBg="1" autoUpdateAnimBg="0"/>
      <p:bldP spid="2125" grpId="0" animBg="1" autoUpdateAnimBg="0"/>
      <p:bldP spid="2126" grpId="0" animBg="1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7FFFD5B7F6149BA61CA6118F54CEF" ma:contentTypeVersion="15" ma:contentTypeDescription="Create a new document." ma:contentTypeScope="" ma:versionID="6910208870f2f3d48958b07eda02f62e">
  <xsd:schema xmlns:xsd="http://www.w3.org/2001/XMLSchema" xmlns:xs="http://www.w3.org/2001/XMLSchema" xmlns:p="http://schemas.microsoft.com/office/2006/metadata/properties" xmlns:ns2="9c6d7e3a-93dd-46c3-aff9-e7a517eabcf8" xmlns:ns3="a723ca39-0e40-4177-bcd7-61941b388835" targetNamespace="http://schemas.microsoft.com/office/2006/metadata/properties" ma:root="true" ma:fieldsID="ddaa19c86dec6261477f46714e8137f8" ns2:_="" ns3:_="">
    <xsd:import namespace="9c6d7e3a-93dd-46c3-aff9-e7a517eabcf8"/>
    <xsd:import namespace="a723ca39-0e40-4177-bcd7-61941b3888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7e3a-93dd-46c3-aff9-e7a517eab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5bb0953-8cf3-48c1-ab44-47251ba95a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3ca39-0e40-4177-bcd7-61941b38883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fb2db3-7c02-4417-b7a5-1aa04560e4a3}" ma:internalName="TaxCatchAll" ma:showField="CatchAllData" ma:web="a723ca39-0e40-4177-bcd7-61941b3888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23ca39-0e40-4177-bcd7-61941b388835" xsi:nil="true"/>
    <lcf76f155ced4ddcb4097134ff3c332f xmlns="9c6d7e3a-93dd-46c3-aff9-e7a517eabcf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D98C5F6-1530-44B5-90E1-B5277815BF07}"/>
</file>

<file path=customXml/itemProps2.xml><?xml version="1.0" encoding="utf-8"?>
<ds:datastoreItem xmlns:ds="http://schemas.openxmlformats.org/officeDocument/2006/customXml" ds:itemID="{D5243FC2-0637-44F4-AF41-748DA8C0EF03}"/>
</file>

<file path=customXml/itemProps3.xml><?xml version="1.0" encoding="utf-8"?>
<ds:datastoreItem xmlns:ds="http://schemas.openxmlformats.org/officeDocument/2006/customXml" ds:itemID="{097CDC2E-C7A7-4EB8-A281-509440E0A5C4}"/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103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Times New Roman</vt:lpstr>
      <vt:lpstr>Arial</vt:lpstr>
      <vt:lpstr>Calibri</vt:lpstr>
      <vt:lpstr>Comic Sans MS</vt:lpstr>
      <vt:lpstr>Default Design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Video Editor</dc:creator>
  <cp:lastModifiedBy>Paula</cp:lastModifiedBy>
  <cp:revision>29</cp:revision>
  <dcterms:created xsi:type="dcterms:W3CDTF">2007-01-03T14:27:22Z</dcterms:created>
  <dcterms:modified xsi:type="dcterms:W3CDTF">2013-09-11T16:24:20Z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0x01010064C7FFFD5B7F6149BA61CA6118F54CEF</vt:lpwstr>
  </property>
  <property fmtid="{D5CDD505-2E9C-101B-9397-08002B2CF9AE}" pid="3" name="Order">
    <vt:r8>14000</vt:r8>
  </property>
</Properties>
</file>