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6858000" cy="9906000" type="A4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5F5F5F"/>
    <a:srgbClr val="E7BFFF"/>
    <a:srgbClr val="DCA3FF"/>
    <a:srgbClr val="E1AFFF"/>
    <a:srgbClr val="FFAFD7"/>
    <a:srgbClr val="FF99CC"/>
    <a:srgbClr val="FF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>
        <p:scale>
          <a:sx n="100" d="100"/>
          <a:sy n="100" d="100"/>
        </p:scale>
        <p:origin x="222" y="2052"/>
      </p:cViewPr>
      <p:guideLst>
        <p:guide orient="horz" pos="312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253B0F8A-10D9-4A2A-B9BF-0861C91233B9}" type="datetimeFigureOut">
              <a:rPr lang="en-GB"/>
              <a:pPr>
                <a:defRPr/>
              </a:pPr>
              <a:t>11/09/2013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41550" y="685800"/>
            <a:ext cx="23749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28BA828A-74BB-4383-A999-80924FFB1BE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3076575"/>
            <a:ext cx="5829300" cy="212407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206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96875"/>
            <a:ext cx="6172200" cy="1651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2900" y="2311400"/>
            <a:ext cx="6172200" cy="65373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338" y="6365875"/>
            <a:ext cx="5829300" cy="1966913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338" y="4198938"/>
            <a:ext cx="5829300" cy="21669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96875"/>
            <a:ext cx="6172200" cy="1651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311400"/>
            <a:ext cx="3009900" cy="65373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505200" y="2311400"/>
            <a:ext cx="3009900" cy="65373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96875"/>
            <a:ext cx="6172200" cy="1651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217738"/>
            <a:ext cx="3030538" cy="92392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3141663"/>
            <a:ext cx="3030538" cy="570706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4563" y="2217738"/>
            <a:ext cx="3030537" cy="92392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4563" y="3141663"/>
            <a:ext cx="3030537" cy="570706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96875"/>
            <a:ext cx="6172200" cy="1651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93700"/>
            <a:ext cx="2255838" cy="167957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8" y="393700"/>
            <a:ext cx="3833812" cy="84550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073275"/>
            <a:ext cx="2255838" cy="677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613" y="6934200"/>
            <a:ext cx="4114800" cy="8191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613" y="885825"/>
            <a:ext cx="4114800" cy="59436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613" y="7753350"/>
            <a:ext cx="4114800" cy="11620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96875"/>
            <a:ext cx="6172200" cy="1651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2311400"/>
            <a:ext cx="6172200" cy="65373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96875"/>
            <a:ext cx="1543050" cy="8451850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96875"/>
            <a:ext cx="4476750" cy="845185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7"/>
          <p:cNvSpPr>
            <a:spLocks noChangeArrowheads="1"/>
          </p:cNvSpPr>
          <p:nvPr userDrawn="1"/>
        </p:nvSpPr>
        <p:spPr bwMode="auto">
          <a:xfrm>
            <a:off x="4005263" y="9671050"/>
            <a:ext cx="2859087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r">
              <a:defRPr/>
            </a:pPr>
            <a:endParaRPr lang="en-US" sz="1000">
              <a:latin typeface="Arial" charset="0"/>
            </a:endParaRPr>
          </a:p>
        </p:txBody>
      </p:sp>
      <p:sp>
        <p:nvSpPr>
          <p:cNvPr id="1032" name="Rectangle 8"/>
          <p:cNvSpPr>
            <a:spLocks noChangeArrowheads="1"/>
          </p:cNvSpPr>
          <p:nvPr userDrawn="1"/>
        </p:nvSpPr>
        <p:spPr bwMode="auto">
          <a:xfrm>
            <a:off x="0" y="9671050"/>
            <a:ext cx="35052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r>
              <a:rPr lang="en-GB" sz="1000">
                <a:solidFill>
                  <a:schemeClr val="tx2"/>
                </a:solidFill>
                <a:latin typeface="Arial" charset="0"/>
              </a:rPr>
              <a:t>Reproduction Whiteboard Summary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2" name="Rectangle 24"/>
          <p:cNvSpPr>
            <a:spLocks noChangeArrowheads="1"/>
          </p:cNvSpPr>
          <p:nvPr/>
        </p:nvSpPr>
        <p:spPr bwMode="auto">
          <a:xfrm>
            <a:off x="250825" y="1277938"/>
            <a:ext cx="2492375" cy="76676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GB" sz="1100" b="1" dirty="0">
                <a:latin typeface="Arial" charset="0"/>
                <a:cs typeface="Times New Roman" charset="0"/>
              </a:rPr>
              <a:t>1. Why do our bodies</a:t>
            </a:r>
          </a:p>
          <a:p>
            <a:pPr algn="ctr">
              <a:defRPr/>
            </a:pPr>
            <a:r>
              <a:rPr lang="en-GB" sz="1100" b="1" dirty="0">
                <a:latin typeface="Arial" charset="0"/>
                <a:cs typeface="Times New Roman" charset="0"/>
              </a:rPr>
              <a:t>change during puberty?</a:t>
            </a:r>
          </a:p>
        </p:txBody>
      </p:sp>
      <p:sp>
        <p:nvSpPr>
          <p:cNvPr id="2081" name="Rectangle 33"/>
          <p:cNvSpPr>
            <a:spLocks noChangeArrowheads="1"/>
          </p:cNvSpPr>
          <p:nvPr/>
        </p:nvSpPr>
        <p:spPr bwMode="auto">
          <a:xfrm>
            <a:off x="250825" y="2039938"/>
            <a:ext cx="2492375" cy="76676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GB" sz="1100" b="1">
                <a:latin typeface="Arial" charset="0"/>
                <a:cs typeface="Times New Roman" charset="0"/>
              </a:rPr>
              <a:t>2. What is an egg?</a:t>
            </a:r>
          </a:p>
        </p:txBody>
      </p:sp>
      <p:sp>
        <p:nvSpPr>
          <p:cNvPr id="2082" name="Rectangle 34"/>
          <p:cNvSpPr>
            <a:spLocks noChangeArrowheads="1"/>
          </p:cNvSpPr>
          <p:nvPr/>
        </p:nvSpPr>
        <p:spPr bwMode="auto">
          <a:xfrm>
            <a:off x="250825" y="2801938"/>
            <a:ext cx="2492375" cy="76676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US" sz="1100" b="1" dirty="0">
                <a:latin typeface="Arial" charset="0"/>
                <a:cs typeface="Times New Roman" charset="0"/>
              </a:rPr>
              <a:t>3. What is menstruation?</a:t>
            </a:r>
          </a:p>
        </p:txBody>
      </p:sp>
      <p:sp>
        <p:nvSpPr>
          <p:cNvPr id="2083" name="Rectangle 35"/>
          <p:cNvSpPr>
            <a:spLocks noChangeArrowheads="1"/>
          </p:cNvSpPr>
          <p:nvPr/>
        </p:nvSpPr>
        <p:spPr bwMode="auto">
          <a:xfrm>
            <a:off x="250825" y="3563938"/>
            <a:ext cx="2492375" cy="76676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GB" sz="1100" b="1">
                <a:latin typeface="Arial" charset="0"/>
                <a:cs typeface="Times New Roman" charset="0"/>
              </a:rPr>
              <a:t>4. What happens during</a:t>
            </a:r>
          </a:p>
          <a:p>
            <a:pPr algn="ctr">
              <a:defRPr/>
            </a:pPr>
            <a:r>
              <a:rPr lang="en-GB" sz="1100" b="1">
                <a:latin typeface="Arial" charset="0"/>
                <a:cs typeface="Times New Roman" charset="0"/>
              </a:rPr>
              <a:t>a girl’s monthly period?</a:t>
            </a:r>
          </a:p>
        </p:txBody>
      </p:sp>
      <p:sp>
        <p:nvSpPr>
          <p:cNvPr id="2084" name="Rectangle 36"/>
          <p:cNvSpPr>
            <a:spLocks noChangeArrowheads="1"/>
          </p:cNvSpPr>
          <p:nvPr/>
        </p:nvSpPr>
        <p:spPr bwMode="auto">
          <a:xfrm>
            <a:off x="250825" y="4325938"/>
            <a:ext cx="2492375" cy="76676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GB" sz="1100" b="1">
                <a:latin typeface="Arial" charset="0"/>
                <a:cs typeface="Times New Roman" charset="0"/>
              </a:rPr>
              <a:t>5. What is sperm?</a:t>
            </a:r>
          </a:p>
        </p:txBody>
      </p:sp>
      <p:sp>
        <p:nvSpPr>
          <p:cNvPr id="2085" name="Rectangle 37"/>
          <p:cNvSpPr>
            <a:spLocks noChangeArrowheads="1"/>
          </p:cNvSpPr>
          <p:nvPr/>
        </p:nvSpPr>
        <p:spPr bwMode="auto">
          <a:xfrm>
            <a:off x="250825" y="5087938"/>
            <a:ext cx="2492375" cy="76676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GB" sz="1100" b="1">
                <a:latin typeface="Arial" charset="0"/>
                <a:cs typeface="Times New Roman" charset="0"/>
              </a:rPr>
              <a:t>6. Where are sperm made</a:t>
            </a:r>
          </a:p>
        </p:txBody>
      </p:sp>
      <p:sp>
        <p:nvSpPr>
          <p:cNvPr id="2086" name="Rectangle 38"/>
          <p:cNvSpPr>
            <a:spLocks noChangeArrowheads="1"/>
          </p:cNvSpPr>
          <p:nvPr/>
        </p:nvSpPr>
        <p:spPr bwMode="auto">
          <a:xfrm>
            <a:off x="250825" y="5849938"/>
            <a:ext cx="2492375" cy="76676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GB" sz="1100" b="1">
                <a:latin typeface="Arial" charset="0"/>
                <a:cs typeface="Times New Roman" charset="0"/>
              </a:rPr>
              <a:t>7. How are babies made?</a:t>
            </a:r>
          </a:p>
        </p:txBody>
      </p:sp>
      <p:sp>
        <p:nvSpPr>
          <p:cNvPr id="2087" name="Rectangle 39"/>
          <p:cNvSpPr>
            <a:spLocks noChangeArrowheads="1"/>
          </p:cNvSpPr>
          <p:nvPr/>
        </p:nvSpPr>
        <p:spPr bwMode="auto">
          <a:xfrm>
            <a:off x="250825" y="6611938"/>
            <a:ext cx="2492375" cy="76676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GB" sz="1100" b="1">
                <a:latin typeface="Arial" charset="0"/>
                <a:cs typeface="Times New Roman" charset="0"/>
              </a:rPr>
              <a:t>8. How does sperm get</a:t>
            </a:r>
          </a:p>
          <a:p>
            <a:pPr algn="ctr">
              <a:defRPr/>
            </a:pPr>
            <a:r>
              <a:rPr lang="en-GB" sz="1100" b="1">
                <a:latin typeface="Arial" charset="0"/>
                <a:cs typeface="Times New Roman" charset="0"/>
              </a:rPr>
              <a:t>out of a man’s body?</a:t>
            </a:r>
          </a:p>
        </p:txBody>
      </p:sp>
      <p:sp>
        <p:nvSpPr>
          <p:cNvPr id="2103" name="Rectangle 55"/>
          <p:cNvSpPr>
            <a:spLocks noChangeArrowheads="1"/>
          </p:cNvSpPr>
          <p:nvPr/>
        </p:nvSpPr>
        <p:spPr bwMode="auto">
          <a:xfrm>
            <a:off x="2743200" y="1277938"/>
            <a:ext cx="3832225" cy="76676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GB" sz="1100" b="1">
                <a:latin typeface="Arial" charset="0"/>
              </a:rPr>
              <a:t>Our bodies change during puberty so that when</a:t>
            </a:r>
          </a:p>
          <a:p>
            <a:pPr algn="ctr">
              <a:defRPr/>
            </a:pPr>
            <a:r>
              <a:rPr lang="en-GB" sz="1100" b="1">
                <a:latin typeface="Arial" charset="0"/>
              </a:rPr>
              <a:t>we become adults we are able to make babies.</a:t>
            </a:r>
          </a:p>
        </p:txBody>
      </p:sp>
      <p:sp>
        <p:nvSpPr>
          <p:cNvPr id="2117" name="Rectangle 69"/>
          <p:cNvSpPr>
            <a:spLocks noChangeArrowheads="1"/>
          </p:cNvSpPr>
          <p:nvPr/>
        </p:nvSpPr>
        <p:spPr bwMode="auto">
          <a:xfrm>
            <a:off x="2743200" y="3563938"/>
            <a:ext cx="3832225" cy="76676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GB" sz="1100" b="1">
                <a:latin typeface="Arial" charset="0"/>
              </a:rPr>
              <a:t>A small amount of bleeding occurs as the egg</a:t>
            </a:r>
          </a:p>
          <a:p>
            <a:pPr algn="ctr">
              <a:defRPr/>
            </a:pPr>
            <a:r>
              <a:rPr lang="en-GB" sz="1100" b="1">
                <a:latin typeface="Arial" charset="0"/>
              </a:rPr>
              <a:t>and the lining of the womb pass out through the</a:t>
            </a:r>
          </a:p>
          <a:p>
            <a:pPr algn="ctr">
              <a:defRPr/>
            </a:pPr>
            <a:r>
              <a:rPr lang="en-GB" sz="1100" b="1">
                <a:latin typeface="Arial" charset="0"/>
              </a:rPr>
              <a:t>vagina.</a:t>
            </a:r>
          </a:p>
        </p:txBody>
      </p:sp>
      <p:sp>
        <p:nvSpPr>
          <p:cNvPr id="2119" name="Rectangle 71"/>
          <p:cNvSpPr>
            <a:spLocks noChangeArrowheads="1"/>
          </p:cNvSpPr>
          <p:nvPr/>
        </p:nvSpPr>
        <p:spPr bwMode="auto">
          <a:xfrm>
            <a:off x="2743200" y="2801938"/>
            <a:ext cx="3832225" cy="76676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GB" sz="1100" b="1" dirty="0">
                <a:latin typeface="Arial" charset="0"/>
              </a:rPr>
              <a:t>Menstruation is the word for a girl’s monthly</a:t>
            </a:r>
          </a:p>
          <a:p>
            <a:pPr algn="ctr">
              <a:defRPr/>
            </a:pPr>
            <a:r>
              <a:rPr lang="en-GB" sz="1100" b="1" dirty="0">
                <a:latin typeface="Arial" charset="0"/>
              </a:rPr>
              <a:t>period.</a:t>
            </a:r>
          </a:p>
        </p:txBody>
      </p:sp>
      <p:sp>
        <p:nvSpPr>
          <p:cNvPr id="2121" name="Rectangle 73"/>
          <p:cNvSpPr>
            <a:spLocks noChangeArrowheads="1"/>
          </p:cNvSpPr>
          <p:nvPr/>
        </p:nvSpPr>
        <p:spPr bwMode="auto">
          <a:xfrm>
            <a:off x="2743200" y="2039938"/>
            <a:ext cx="3832225" cy="76676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GB" sz="1100" b="1">
                <a:latin typeface="Arial" charset="0"/>
              </a:rPr>
              <a:t>An egg comes from the woman; it is what is</a:t>
            </a:r>
          </a:p>
          <a:p>
            <a:pPr algn="ctr">
              <a:defRPr/>
            </a:pPr>
            <a:r>
              <a:rPr lang="en-GB" sz="1100" b="1">
                <a:latin typeface="Arial" charset="0"/>
              </a:rPr>
              <a:t>needed to make a baby.</a:t>
            </a:r>
          </a:p>
        </p:txBody>
      </p:sp>
      <p:sp>
        <p:nvSpPr>
          <p:cNvPr id="2122" name="Rectangle 74"/>
          <p:cNvSpPr>
            <a:spLocks noChangeArrowheads="1"/>
          </p:cNvSpPr>
          <p:nvPr/>
        </p:nvSpPr>
        <p:spPr bwMode="auto">
          <a:xfrm>
            <a:off x="2743200" y="4325938"/>
            <a:ext cx="3832225" cy="76676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GB" sz="1100" b="1">
                <a:latin typeface="Arial" charset="0"/>
              </a:rPr>
              <a:t>Sperm comes from the male; it is what is needed</a:t>
            </a:r>
          </a:p>
          <a:p>
            <a:pPr algn="ctr">
              <a:defRPr/>
            </a:pPr>
            <a:r>
              <a:rPr lang="en-GB" sz="1100" b="1">
                <a:latin typeface="Arial" charset="0"/>
              </a:rPr>
              <a:t>to make a baby. Each sperm is so tiny </a:t>
            </a:r>
          </a:p>
          <a:p>
            <a:pPr algn="ctr">
              <a:defRPr/>
            </a:pPr>
            <a:r>
              <a:rPr lang="en-GB" sz="1100" b="1">
                <a:latin typeface="Arial" charset="0"/>
              </a:rPr>
              <a:t>you would need a microscope to see that they </a:t>
            </a:r>
          </a:p>
          <a:p>
            <a:pPr algn="ctr">
              <a:defRPr/>
            </a:pPr>
            <a:r>
              <a:rPr lang="en-GB" sz="1100" b="1">
                <a:latin typeface="Arial" charset="0"/>
              </a:rPr>
              <a:t>are shaped like tadpoles.</a:t>
            </a:r>
          </a:p>
        </p:txBody>
      </p:sp>
      <p:sp>
        <p:nvSpPr>
          <p:cNvPr id="2124" name="Rectangle 76"/>
          <p:cNvSpPr>
            <a:spLocks noChangeArrowheads="1"/>
          </p:cNvSpPr>
          <p:nvPr/>
        </p:nvSpPr>
        <p:spPr bwMode="auto">
          <a:xfrm>
            <a:off x="2743200" y="5087938"/>
            <a:ext cx="3832225" cy="76676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GB" sz="1100" b="1">
                <a:latin typeface="Arial" charset="0"/>
              </a:rPr>
              <a:t>Sperm are made in the testicles.</a:t>
            </a:r>
          </a:p>
        </p:txBody>
      </p:sp>
      <p:sp>
        <p:nvSpPr>
          <p:cNvPr id="2125" name="Rectangle 77"/>
          <p:cNvSpPr>
            <a:spLocks noChangeArrowheads="1"/>
          </p:cNvSpPr>
          <p:nvPr/>
        </p:nvSpPr>
        <p:spPr bwMode="auto">
          <a:xfrm>
            <a:off x="2743200" y="5849938"/>
            <a:ext cx="3832225" cy="76676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GB" sz="1100" b="1">
                <a:latin typeface="Arial" charset="0"/>
              </a:rPr>
              <a:t>Babies are made when one sperm joins with one</a:t>
            </a:r>
          </a:p>
          <a:p>
            <a:pPr algn="ctr">
              <a:defRPr/>
            </a:pPr>
            <a:r>
              <a:rPr lang="en-GB" sz="1100" b="1">
                <a:latin typeface="Arial" charset="0"/>
              </a:rPr>
              <a:t>egg in the woman’s body.</a:t>
            </a:r>
          </a:p>
        </p:txBody>
      </p:sp>
      <p:sp>
        <p:nvSpPr>
          <p:cNvPr id="2126" name="Rectangle 78"/>
          <p:cNvSpPr>
            <a:spLocks noChangeArrowheads="1"/>
          </p:cNvSpPr>
          <p:nvPr/>
        </p:nvSpPr>
        <p:spPr bwMode="auto">
          <a:xfrm>
            <a:off x="2743200" y="6611938"/>
            <a:ext cx="3832225" cy="76676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GB" sz="1100" b="1">
                <a:latin typeface="Arial" charset="0"/>
              </a:rPr>
              <a:t>Sperm leaves the man’s body through his penis.</a:t>
            </a:r>
          </a:p>
        </p:txBody>
      </p:sp>
      <p:sp>
        <p:nvSpPr>
          <p:cNvPr id="3090" name="Text Box 83"/>
          <p:cNvSpPr txBox="1">
            <a:spLocks noChangeArrowheads="1"/>
          </p:cNvSpPr>
          <p:nvPr/>
        </p:nvSpPr>
        <p:spPr bwMode="auto">
          <a:xfrm>
            <a:off x="1235075" y="273050"/>
            <a:ext cx="4700588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2800" b="1">
                <a:latin typeface="Arial" charset="0"/>
              </a:rPr>
              <a:t>REPRODUCTION</a:t>
            </a:r>
          </a:p>
          <a:p>
            <a:r>
              <a:rPr lang="en-GB" sz="2800" b="1">
                <a:latin typeface="Arial" charset="0"/>
              </a:rPr>
              <a:t> WHITEBOARD SUMMARY</a:t>
            </a:r>
          </a:p>
        </p:txBody>
      </p:sp>
      <p:sp>
        <p:nvSpPr>
          <p:cNvPr id="2133" name="Rectangle 85"/>
          <p:cNvSpPr>
            <a:spLocks noChangeArrowheads="1"/>
          </p:cNvSpPr>
          <p:nvPr/>
        </p:nvSpPr>
        <p:spPr bwMode="auto">
          <a:xfrm>
            <a:off x="250825" y="7385050"/>
            <a:ext cx="2492375" cy="76676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GB" sz="1100" b="1">
                <a:latin typeface="Arial" charset="0"/>
                <a:cs typeface="Times New Roman" charset="0"/>
              </a:rPr>
              <a:t>9. What is a wet dream?</a:t>
            </a:r>
          </a:p>
        </p:txBody>
      </p:sp>
      <p:sp>
        <p:nvSpPr>
          <p:cNvPr id="2134" name="Rectangle 86"/>
          <p:cNvSpPr>
            <a:spLocks noChangeArrowheads="1"/>
          </p:cNvSpPr>
          <p:nvPr/>
        </p:nvSpPr>
        <p:spPr bwMode="auto">
          <a:xfrm>
            <a:off x="2743200" y="7385050"/>
            <a:ext cx="3832225" cy="76676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GB" sz="1100" b="1" dirty="0">
                <a:latin typeface="Arial" charset="0"/>
              </a:rPr>
              <a:t>This is when sperm leaves the boy’s penis while</a:t>
            </a:r>
          </a:p>
          <a:p>
            <a:pPr algn="ctr">
              <a:defRPr/>
            </a:pPr>
            <a:r>
              <a:rPr lang="en-GB" sz="1100" b="1" dirty="0">
                <a:latin typeface="Arial" charset="0"/>
              </a:rPr>
              <a:t>he is asleep.</a:t>
            </a:r>
          </a:p>
        </p:txBody>
      </p:sp>
      <p:sp>
        <p:nvSpPr>
          <p:cNvPr id="2135" name="Rectangle 87"/>
          <p:cNvSpPr>
            <a:spLocks noChangeArrowheads="1"/>
          </p:cNvSpPr>
          <p:nvPr/>
        </p:nvSpPr>
        <p:spPr bwMode="auto">
          <a:xfrm>
            <a:off x="250825" y="8153400"/>
            <a:ext cx="2492375" cy="76676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GB" sz="1100" b="1">
                <a:latin typeface="Arial" charset="0"/>
                <a:cs typeface="Times New Roman" charset="0"/>
              </a:rPr>
              <a:t>10. How many sperm</a:t>
            </a:r>
          </a:p>
          <a:p>
            <a:pPr algn="ctr">
              <a:defRPr/>
            </a:pPr>
            <a:r>
              <a:rPr lang="en-GB" sz="1100" b="1">
                <a:latin typeface="Arial" charset="0"/>
                <a:cs typeface="Times New Roman" charset="0"/>
              </a:rPr>
              <a:t>does it take to make a</a:t>
            </a:r>
          </a:p>
          <a:p>
            <a:pPr algn="ctr">
              <a:defRPr/>
            </a:pPr>
            <a:r>
              <a:rPr lang="en-GB" sz="1100" b="1">
                <a:latin typeface="Arial" charset="0"/>
                <a:cs typeface="Times New Roman" charset="0"/>
              </a:rPr>
              <a:t>baby?</a:t>
            </a:r>
          </a:p>
        </p:txBody>
      </p:sp>
      <p:sp>
        <p:nvSpPr>
          <p:cNvPr id="2136" name="Rectangle 88"/>
          <p:cNvSpPr>
            <a:spLocks noChangeArrowheads="1"/>
          </p:cNvSpPr>
          <p:nvPr/>
        </p:nvSpPr>
        <p:spPr bwMode="auto">
          <a:xfrm>
            <a:off x="2743200" y="8153400"/>
            <a:ext cx="3832225" cy="76676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GB" sz="1100" b="1">
                <a:latin typeface="Arial" charset="0"/>
              </a:rPr>
              <a:t>It only takes one sperm to make a baby although</a:t>
            </a:r>
          </a:p>
          <a:p>
            <a:pPr algn="ctr">
              <a:defRPr/>
            </a:pPr>
            <a:r>
              <a:rPr lang="en-GB" sz="1100" b="1">
                <a:latin typeface="Arial" charset="0"/>
              </a:rPr>
              <a:t>an ejaculation produces about one teaspoonful of</a:t>
            </a:r>
          </a:p>
          <a:p>
            <a:pPr algn="ctr">
              <a:defRPr/>
            </a:pPr>
            <a:r>
              <a:rPr lang="en-GB" sz="1100" b="1">
                <a:latin typeface="Arial" charset="0"/>
              </a:rPr>
              <a:t>semen containing around 300 million sperm.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72" grpId="0" animBg="1" autoUpdateAnimBg="0"/>
      <p:bldP spid="2081" grpId="0" animBg="1" autoUpdateAnimBg="0"/>
      <p:bldP spid="2082" grpId="0" animBg="1" autoUpdateAnimBg="0"/>
      <p:bldP spid="2083" grpId="0" animBg="1" autoUpdateAnimBg="0"/>
      <p:bldP spid="2084" grpId="0" animBg="1" autoUpdateAnimBg="0"/>
      <p:bldP spid="2085" grpId="0" animBg="1" autoUpdateAnimBg="0"/>
      <p:bldP spid="2086" grpId="0" animBg="1" autoUpdateAnimBg="0"/>
      <p:bldP spid="2087" grpId="0" animBg="1" autoUpdateAnimBg="0"/>
      <p:bldP spid="2103" grpId="0" animBg="1" autoUpdateAnimBg="0"/>
      <p:bldP spid="2117" grpId="0" animBg="1" autoUpdateAnimBg="0"/>
      <p:bldP spid="2119" grpId="0" animBg="1" autoUpdateAnimBg="0"/>
      <p:bldP spid="2121" grpId="0" animBg="1" autoUpdateAnimBg="0"/>
      <p:bldP spid="2122" grpId="0" animBg="1" autoUpdateAnimBg="0"/>
      <p:bldP spid="2124" grpId="0" animBg="1" autoUpdateAnimBg="0"/>
      <p:bldP spid="2125" grpId="0" animBg="1" autoUpdateAnimBg="0"/>
      <p:bldP spid="2126" grpId="0" animBg="1" autoUpdateAnimBg="0"/>
      <p:bldP spid="2133" grpId="0" animBg="1" autoUpdateAnimBg="0"/>
      <p:bldP spid="2134" grpId="0" animBg="1" autoUpdateAnimBg="0"/>
      <p:bldP spid="2135" grpId="0" animBg="1" autoUpdateAnimBg="0"/>
      <p:bldP spid="2136" grpId="0" animBg="1" autoUpdateAnimBg="0"/>
    </p:bldLst>
  </p:timing>
</p:sld>
</file>

<file path=ppt/theme/theme1.xml><?xml version="1.0" encoding="utf-8"?>
<a:theme xmlns:a="http://schemas.openxmlformats.org/drawingml/2006/main" name="Default Design">
  <a:themeElements>
    <a:clrScheme name="Default Design 6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0C0C0"/>
      </a:accent1>
      <a:accent2>
        <a:srgbClr val="0066FF"/>
      </a:accent2>
      <a:accent3>
        <a:srgbClr val="FFFFFF"/>
      </a:accent3>
      <a:accent4>
        <a:srgbClr val="000000"/>
      </a:accent4>
      <a:accent5>
        <a:srgbClr val="DCDCDC"/>
      </a:accent5>
      <a:accent6>
        <a:srgbClr val="005CE7"/>
      </a:accent6>
      <a:hlink>
        <a:srgbClr val="FF0000"/>
      </a:hlink>
      <a:folHlink>
        <a:srgbClr val="009900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C7FFFD5B7F6149BA61CA6118F54CEF" ma:contentTypeVersion="15" ma:contentTypeDescription="Create a new document." ma:contentTypeScope="" ma:versionID="6910208870f2f3d48958b07eda02f62e">
  <xsd:schema xmlns:xsd="http://www.w3.org/2001/XMLSchema" xmlns:xs="http://www.w3.org/2001/XMLSchema" xmlns:p="http://schemas.microsoft.com/office/2006/metadata/properties" xmlns:ns2="9c6d7e3a-93dd-46c3-aff9-e7a517eabcf8" xmlns:ns3="a723ca39-0e40-4177-bcd7-61941b388835" targetNamespace="http://schemas.microsoft.com/office/2006/metadata/properties" ma:root="true" ma:fieldsID="ddaa19c86dec6261477f46714e8137f8" ns2:_="" ns3:_="">
    <xsd:import namespace="9c6d7e3a-93dd-46c3-aff9-e7a517eabcf8"/>
    <xsd:import namespace="a723ca39-0e40-4177-bcd7-61941b38883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c6d7e3a-93dd-46c3-aff9-e7a517eabcf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15bb0953-8cf3-48c1-ab44-47251ba95a3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723ca39-0e40-4177-bcd7-61941b388835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befb2db3-7c02-4417-b7a5-1aa04560e4a3}" ma:internalName="TaxCatchAll" ma:showField="CatchAllData" ma:web="a723ca39-0e40-4177-bcd7-61941b38883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a723ca39-0e40-4177-bcd7-61941b388835" xsi:nil="true"/>
    <lcf76f155ced4ddcb4097134ff3c332f xmlns="9c6d7e3a-93dd-46c3-aff9-e7a517eabcf8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21784AC-4EBD-45EF-9F68-6D23D34D1D2F}"/>
</file>

<file path=customXml/itemProps2.xml><?xml version="1.0" encoding="utf-8"?>
<ds:datastoreItem xmlns:ds="http://schemas.openxmlformats.org/officeDocument/2006/customXml" ds:itemID="{9526102C-FD11-417D-B4D3-C8FF95DE2680}"/>
</file>

<file path=customXml/itemProps3.xml><?xml version="1.0" encoding="utf-8"?>
<ds:datastoreItem xmlns:ds="http://schemas.openxmlformats.org/officeDocument/2006/customXml" ds:itemID="{73350F92-3162-49DC-9E3E-E08BBC69255B}"/>
</file>

<file path=docProps/app.xml><?xml version="1.0" encoding="utf-8"?>
<Properties xmlns="http://schemas.openxmlformats.org/officeDocument/2006/extended-properties" xmlns:vt="http://schemas.openxmlformats.org/officeDocument/2006/docPropsVTypes">
  <TotalTime>145</TotalTime>
  <Words>258</Words>
  <Application>Microsoft Office PowerPoint</Application>
  <PresentationFormat>A4 Paper (210x297 mm)</PresentationFormat>
  <Paragraphs>39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Times New Roman</vt:lpstr>
      <vt:lpstr>Arial</vt:lpstr>
      <vt:lpstr>Calibri</vt:lpstr>
      <vt:lpstr>Default Design</vt:lpstr>
      <vt:lpstr>Slide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Video Editor</dc:creator>
  <cp:lastModifiedBy>Paula</cp:lastModifiedBy>
  <cp:revision>38</cp:revision>
  <dcterms:created xsi:type="dcterms:W3CDTF">2007-01-03T14:27:22Z</dcterms:created>
  <dcterms:modified xsi:type="dcterms:W3CDTF">2013-09-11T16:27:30Z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0x01010064C7FFFD5B7F6149BA61CA6118F54CEF</vt:lpwstr>
  </property>
  <property fmtid="{D5CDD505-2E9C-101B-9397-08002B2CF9AE}" pid="3" name="Order">
    <vt:r8>200</vt:r8>
  </property>
</Properties>
</file>