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slideLayouts/slideLayout4.xml" ContentType="application/vnd.openxmlformats-officedocument.presentationml.slideLayout+xml"/>
  <Override PartName="/docProps/app.xml" ContentType="application/vnd.openxmlformats-officedocument.extended-properties+xml"/>
  <Override PartName="/ppt/revisionInfo.xml" ContentType="application/vnd.ms-powerpoint.revisioninfo+xml"/>
  <Override PartName="/docProps/core.xml" ContentType="application/vnd.openxmlformats-package.core-properties+xml"/>
  <Override PartName="/ppt/slides/slide2.xml" ContentType="application/vnd.openxmlformats-officedocument.presentationml.slide+xml"/>
  <Override PartName="/ppt/presProps.xml" ContentType="application/vnd.openxmlformats-officedocument.presentationml.presProps+xml"/>
  <Override PartName="/ppt/slideLayouts/slideLayout8.xml" ContentType="application/vnd.openxmlformats-officedocument.presentationml.slideLayout+xml"/>
  <Override PartName="/ppt/presentation.xml" ContentType="application/vnd.openxmlformats-officedocument.presentationml.presentation.main+xml"/>
  <Override PartName="/ppt/viewProps.xml" ContentType="application/vnd.openxmlformats-officedocument.presentationml.viewProps+xml"/>
  <Override PartName="/ppt/slideMasters/slideMaster1.xml" ContentType="application/vnd.openxmlformats-officedocument.presentationml.slideMaster+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3.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s/slide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59" r:id="rId3"/>
    <p:sldId id="262" r:id="rId4"/>
    <p:sldId id="264" r:id="rId5"/>
    <p:sldId id="260" r:id="rId6"/>
    <p:sldId id="261" r:id="rId7"/>
    <p:sldId id="273" r:id="rId8"/>
    <p:sldId id="270" r:id="rId9"/>
    <p:sldId id="277" r:id="rId10"/>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C58C08F-0BBE-4DF0-8CAE-DCA6285650EC}" v="14" dt="2025-10-13T14:22:34.88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286"/>
    <p:restoredTop sz="94676"/>
  </p:normalViewPr>
  <p:slideViewPr>
    <p:cSldViewPr snapToGrid="0">
      <p:cViewPr varScale="1">
        <p:scale>
          <a:sx n="122" d="100"/>
          <a:sy n="122" d="100"/>
        </p:scale>
        <p:origin x="1258"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18" Type="http://schemas.openxmlformats.org/officeDocument/2006/relationships/customXml" Target="../customXml/item3.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17"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10/2/2026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10/2/2026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10/2/2026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10/2/2026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10/2/2026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10/2/2026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10/2/2026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10/2/2026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10/2/2026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10/2/2026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10/2/2026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10/2/2026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(2025/2026)</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b="1" i="1" dirty="0"/>
              <a:t>Remember</a:t>
            </a:r>
            <a:r>
              <a:rPr lang="en-US" sz="850" i="1" dirty="0"/>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4271281730"/>
              </p:ext>
            </p:extLst>
          </p:nvPr>
        </p:nvGraphicFramePr>
        <p:xfrm>
          <a:off x="298297" y="1672070"/>
          <a:ext cx="5530128" cy="242080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1" dirty="0">
                          <a:latin typeface="Calibri" panose="020F0502020204030204" pitchFamily="34" charset="0"/>
                          <a:cs typeface="Calibri" panose="020F0502020204030204" pitchFamily="34" charset="0"/>
                        </a:rPr>
                        <a:t>67% of pupils in year 6 can swim 25 meters</a:t>
                      </a:r>
                    </a:p>
                    <a:p>
                      <a:endParaRPr lang="en-US" sz="700" b="1" dirty="0">
                        <a:latin typeface="Calibri" panose="020F0502020204030204" pitchFamily="34" charset="0"/>
                        <a:cs typeface="Calibri" panose="020F0502020204030204" pitchFamily="34" charset="0"/>
                      </a:endParaRPr>
                    </a:p>
                    <a:p>
                      <a:r>
                        <a:rPr lang="en-US" sz="700" b="0" dirty="0">
                          <a:latin typeface="Calibri" panose="020F0502020204030204" pitchFamily="34" charset="0"/>
                          <a:cs typeface="Calibri" panose="020F0502020204030204" pitchFamily="34" charset="0"/>
                        </a:rPr>
                        <a:t>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want this data to be 100%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b="0" dirty="0">
                          <a:latin typeface="Calibri" panose="020F0502020204030204" pitchFamily="34" charset="0"/>
                          <a:cs typeface="Calibri" panose="020F0502020204030204" pitchFamily="34" charset="0"/>
                        </a:rPr>
                        <a:t>Based on information and data collected poolside with swimming teacher</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1" dirty="0">
                          <a:latin typeface="Calibri" panose="020F0502020204030204" pitchFamily="34" charset="0"/>
                          <a:cs typeface="Calibri" panose="020F0502020204030204" pitchFamily="34" charset="0"/>
                        </a:rPr>
                        <a:t>100% of pupils in year 6 can use a range of strokes effectively</a:t>
                      </a:r>
                    </a:p>
                    <a:p>
                      <a:endParaRPr lang="en-US" sz="700" b="0" dirty="0">
                        <a:latin typeface="Calibri" panose="020F0502020204030204" pitchFamily="34" charset="0"/>
                        <a:cs typeface="Calibri" panose="020F0502020204030204" pitchFamily="34" charset="0"/>
                      </a:endParaRPr>
                    </a:p>
                    <a:p>
                      <a:r>
                        <a:rPr lang="en-US" sz="700" b="0" dirty="0">
                          <a:latin typeface="Calibri" panose="020F0502020204030204" pitchFamily="34" charset="0"/>
                          <a:cs typeface="Calibri" panose="020F0502020204030204" pitchFamily="34" charset="0"/>
                        </a:rPr>
                        <a:t>Based on information and data collected poolside with swimming teacher</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want this data to be 100%</a:t>
                      </a:r>
                    </a:p>
                    <a:p>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b="0" dirty="0">
                          <a:latin typeface="Calibri" panose="020F0502020204030204" pitchFamily="34" charset="0"/>
                          <a:cs typeface="Calibri" panose="020F0502020204030204" pitchFamily="34" charset="0"/>
                        </a:rPr>
                        <a:t>Based on information and data collected poolside with swimming teacher</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1" dirty="0">
                          <a:latin typeface="Calibri" panose="020F0502020204030204" pitchFamily="34" charset="0"/>
                          <a:cs typeface="Calibri" panose="020F0502020204030204" pitchFamily="34" charset="0"/>
                        </a:rPr>
                        <a:t>89% of pupils in year 6 can perform safe self rescue</a:t>
                      </a:r>
                    </a:p>
                    <a:p>
                      <a:endParaRPr lang="en-US" sz="700" b="0" dirty="0">
                        <a:latin typeface="Calibri" panose="020F0502020204030204" pitchFamily="34" charset="0"/>
                        <a:cs typeface="Calibri" panose="020F0502020204030204" pitchFamily="34" charset="0"/>
                      </a:endParaRPr>
                    </a:p>
                    <a:p>
                      <a:r>
                        <a:rPr lang="en-US" sz="700" b="0" dirty="0">
                          <a:latin typeface="Calibri" panose="020F0502020204030204" pitchFamily="34" charset="0"/>
                          <a:cs typeface="Calibri" panose="020F0502020204030204" pitchFamily="34" charset="0"/>
                        </a:rPr>
                        <a:t>Based on information and data collected poolside with swimming teacher</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want this data to be 100%</a:t>
                      </a:r>
                    </a:p>
                    <a:p>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b="0" dirty="0">
                          <a:latin typeface="Calibri" panose="020F0502020204030204" pitchFamily="34" charset="0"/>
                          <a:cs typeface="Calibri" panose="020F0502020204030204" pitchFamily="34" charset="0"/>
                        </a:rPr>
                        <a:t>Based on information and data collected poolside with swimming teacher</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(2025/2026)</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3891577438"/>
              </p:ext>
            </p:extLst>
          </p:nvPr>
        </p:nvGraphicFramePr>
        <p:xfrm>
          <a:off x="201820" y="631508"/>
          <a:ext cx="5530128" cy="347472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dirty="0">
                          <a:latin typeface="Calibri" panose="020F0502020204030204" pitchFamily="34" charset="0"/>
                          <a:ea typeface="Calibri" panose="020F0502020204030204" pitchFamily="34" charset="0"/>
                          <a:cs typeface="Calibri" panose="020F0502020204030204" pitchFamily="34" charset="0"/>
                        </a:rPr>
                        <a:t>All Staff confident in the content that they are teaching. Complete PE scheme being used as a resource for this </a:t>
                      </a:r>
                      <a:r>
                        <a:rPr lang="en-US" sz="700" dirty="0">
                          <a:latin typeface="Calibri" panose="020F0502020204030204" pitchFamily="34" charset="0"/>
                          <a:ea typeface="Calibri" panose="020F0502020204030204" pitchFamily="34" charset="0"/>
                          <a:cs typeface="Calibri" panose="020F0502020204030204" pitchFamily="34" charset="0"/>
                        </a:rPr>
                        <a:t>which gives fine detail to delivery of activities.</a:t>
                      </a:r>
                    </a:p>
                    <a:p>
                      <a:endParaRPr lang="en-US" sz="700" dirty="0">
                        <a:latin typeface="Calibri" panose="020F0502020204030204" pitchFamily="34" charset="0"/>
                        <a:ea typeface="Calibri" panose="020F0502020204030204" pitchFamily="34" charset="0"/>
                        <a:cs typeface="Calibri" panose="020F0502020204030204" pitchFamily="34" charset="0"/>
                      </a:endParaRPr>
                    </a:p>
                    <a:p>
                      <a:r>
                        <a:rPr lang="en-US" sz="700" dirty="0">
                          <a:latin typeface="Calibri" panose="020F0502020204030204" pitchFamily="34" charset="0"/>
                          <a:ea typeface="Calibri" panose="020F0502020204030204" pitchFamily="34" charset="0"/>
                          <a:cs typeface="Calibri" panose="020F0502020204030204" pitchFamily="34" charset="0"/>
                        </a:rPr>
                        <a:t>Staff attendance at sporting events allows staff to learn new skills through observation of events.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Availability to release some staff for attendance at sporting events.</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Most resources well stocked but some elements missing, environment not suitable (small hall, very muddy water-logged field)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Many pupils attended a variety of sporting events across the year. Children enjoyed celebrating their attendance and achievements.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The school community was supportive of the involvement.</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Access to sporting activities was limited to particular year groups. Logistical issues such as available transport, availability of minibus drivers and cover for children not attending  meant that numbers of pupils able to attend was limited.</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(2025/2026)</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4074627172"/>
              </p:ext>
            </p:extLst>
          </p:nvPr>
        </p:nvGraphicFramePr>
        <p:xfrm>
          <a:off x="304799" y="633397"/>
          <a:ext cx="5530128" cy="345948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Attendance at sporting events run by the Suffolk Schools, Sports Partnership</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Not all year groups able to be involved</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dirty="0">
                          <a:latin typeface="Calibri" panose="020F0502020204030204" pitchFamily="34" charset="0"/>
                          <a:ea typeface="Calibri" panose="020F0502020204030204" pitchFamily="34" charset="0"/>
                          <a:cs typeface="Calibri" panose="020F0502020204030204" pitchFamily="34" charset="0"/>
                        </a:rPr>
                        <a:t>The use of a published scheme ensures that this is in place across the school</a:t>
                      </a:r>
                      <a:endParaRPr lang="en-US" sz="7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Attendance at sporting events run by the Suffolk Schools, Sports Partnership</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Sports coaches from local cricket and hockey clubs come into school</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Not all year groups able to be involved</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(2026/2027)</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dirty="0" err="1">
                <a:latin typeface="Calibri" panose="020F0502020204030204" pitchFamily="34" charset="0"/>
                <a:cs typeface="Calibri" panose="020F0502020204030204" pitchFamily="34" charset="0"/>
              </a:rPr>
              <a:t>prioritising</a:t>
            </a:r>
            <a:r>
              <a:rPr lang="en-US" sz="700" i="1" dirty="0">
                <a:latin typeface="Calibri" panose="020F0502020204030204" pitchFamily="34" charset="0"/>
                <a:cs typeface="Calibri" panose="020F0502020204030204" pitchFamily="34" charset="0"/>
              </a:rPr>
              <a:t>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2878934992"/>
              </p:ext>
            </p:extLst>
          </p:nvPr>
        </p:nvGraphicFramePr>
        <p:xfrm>
          <a:off x="315269" y="2272972"/>
          <a:ext cx="5530128" cy="178072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latin typeface="Calibri" panose="020F0502020204030204" pitchFamily="34" charset="0"/>
                          <a:ea typeface="Calibri" panose="020F0502020204030204" pitchFamily="34" charset="0"/>
                          <a:cs typeface="Calibri" panose="020F0502020204030204" pitchFamily="34" charset="0"/>
                        </a:rPr>
                        <a:t>All pupils from year 1 to 6 will participate in Swimming lessons – key members of staff will support those children requiring support by being in the pool with them.</a:t>
                      </a:r>
                      <a:endParaRPr lang="en-US" sz="7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Previous years bookings for a pool in a different own meant that a lesson would use a whole afternoon. A new structure will be investigated for moving forward.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latin typeface="Calibri" panose="020F0502020204030204" pitchFamily="34" charset="0"/>
                          <a:ea typeface="Calibri" panose="020F0502020204030204" pitchFamily="34" charset="0"/>
                          <a:cs typeface="Calibri" panose="020F0502020204030204" pitchFamily="34" charset="0"/>
                        </a:rPr>
                        <a:t>All pupils from year 1 to 6 will participate in Swimming lessons – key members of staff will support those children requiring support by being in the pool with them.</a:t>
                      </a:r>
                      <a:endParaRPr lang="en-US" sz="7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Previous years bookings for a pool in a different own meant that a lesson would use a whole afternoon. A new structure will be investigated for moving forward.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latin typeface="Calibri" panose="020F0502020204030204" pitchFamily="34" charset="0"/>
                          <a:ea typeface="Calibri" panose="020F0502020204030204" pitchFamily="34" charset="0"/>
                          <a:cs typeface="Calibri" panose="020F0502020204030204" pitchFamily="34" charset="0"/>
                        </a:rPr>
                        <a:t>All pupils from year 1 to 6 will participate in Swimming lessons – key members of staff will support those children requiring support by being in the pool with them.</a:t>
                      </a:r>
                      <a:endParaRPr lang="en-US" sz="7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Previous years bookings for a pool in a different own meant that a lesson would use a whole afternoon. A new structure will be investigated for moving forward.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657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Please aim to use this as a live working document through the year.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There is no set number of objectives you must have.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Make as many or as few as you see fit that will support your aims for the year ahead.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dirty="0">
              <a:latin typeface="Calibri" panose="020F0502020204030204" pitchFamily="34" charset="0"/>
              <a:cs typeface="Calibri" panose="020F0502020204030204" pitchFamily="34" charset="0"/>
            </a:endParaRP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97B36-0064-E168-7038-3FC8704FBAB7}"/>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2969350-C89D-DCEF-42F1-FBCB2DDD41B0}"/>
              </a:ext>
            </a:extLst>
          </p:cNvPr>
          <p:cNvPicPr>
            <a:picLocks noChangeAspect="1"/>
          </p:cNvPicPr>
          <p:nvPr/>
        </p:nvPicPr>
        <p:blipFill>
          <a:blip r:embed="rId2"/>
          <a:stretch>
            <a:fillRect/>
          </a:stretch>
        </p:blipFill>
        <p:spPr>
          <a:xfrm>
            <a:off x="-16769" y="0"/>
            <a:ext cx="6166284" cy="4322536"/>
          </a:xfrm>
          <a:prstGeom prst="rect">
            <a:avLst/>
          </a:prstGeom>
        </p:spPr>
      </p:pic>
      <p:graphicFrame>
        <p:nvGraphicFramePr>
          <p:cNvPr id="2" name="Table 1">
            <a:extLst>
              <a:ext uri="{FF2B5EF4-FFF2-40B4-BE49-F238E27FC236}">
                <a16:creationId xmlns:a16="http://schemas.microsoft.com/office/drawing/2014/main" id="{225C9E27-D120-FB0E-EDFD-E98BBC05173C}"/>
              </a:ext>
            </a:extLst>
          </p:cNvPr>
          <p:cNvGraphicFramePr>
            <a:graphicFrameLocks noGrp="1"/>
          </p:cNvGraphicFramePr>
          <p:nvPr>
            <p:extLst>
              <p:ext uri="{D42A27DB-BD31-4B8C-83A1-F6EECF244321}">
                <p14:modId xmlns:p14="http://schemas.microsoft.com/office/powerpoint/2010/main" val="2053587596"/>
              </p:ext>
            </p:extLst>
          </p:nvPr>
        </p:nvGraphicFramePr>
        <p:xfrm>
          <a:off x="294842" y="839137"/>
          <a:ext cx="5530128" cy="27051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74420">
                  <a:extLst>
                    <a:ext uri="{9D8B030D-6E8A-4147-A177-3AD203B41FA5}">
                      <a16:colId xmlns:a16="http://schemas.microsoft.com/office/drawing/2014/main" val="3874769663"/>
                    </a:ext>
                  </a:extLst>
                </a:gridCol>
                <a:gridCol w="1432560">
                  <a:extLst>
                    <a:ext uri="{9D8B030D-6E8A-4147-A177-3AD203B41FA5}">
                      <a16:colId xmlns:a16="http://schemas.microsoft.com/office/drawing/2014/main" val="279180329"/>
                    </a:ext>
                  </a:extLst>
                </a:gridCol>
                <a:gridCol w="1501140">
                  <a:extLst>
                    <a:ext uri="{9D8B030D-6E8A-4147-A177-3AD203B41FA5}">
                      <a16:colId xmlns:a16="http://schemas.microsoft.com/office/drawing/2014/main" val="1419483341"/>
                    </a:ext>
                  </a:extLst>
                </a:gridCol>
                <a:gridCol w="102437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ea typeface="Calibri" panose="020F0502020204030204" pitchFamily="34" charset="0"/>
                          <a:cs typeface="Calibri" panose="020F0502020204030204" pitchFamily="34" charset="0"/>
                        </a:rPr>
                        <a:t>Develop lunchtime play provision to increase physical activity.</a:t>
                      </a:r>
                    </a:p>
                    <a:p>
                      <a:pPr algn="l">
                        <a:lnSpc>
                          <a:spcPct val="100000"/>
                        </a:lnSpc>
                      </a:pPr>
                      <a:endParaRPr lang="en-US" sz="6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solidFill>
                            <a:schemeClr val="tx1"/>
                          </a:solidFill>
                          <a:latin typeface="Calibri" panose="020F0502020204030204" pitchFamily="34" charset="0"/>
                          <a:ea typeface="Calibri" panose="020F0502020204030204" pitchFamily="34" charset="0"/>
                          <a:cs typeface="Calibri" panose="020F0502020204030204" pitchFamily="34" charset="0"/>
                        </a:rPr>
                        <a:t>Key area of focus: </a:t>
                      </a:r>
                      <a:r>
                        <a:rPr lang="en-US" sz="600" i="1" dirty="0">
                          <a:latin typeface="Calibri" panose="020F0502020204030204" pitchFamily="34" charset="0"/>
                          <a:ea typeface="Calibri" panose="020F0502020204030204" pitchFamily="34" charset="0"/>
                          <a:cs typeface="Calibri" panose="020F0502020204030204" pitchFamily="34" charset="0"/>
                        </a:rPr>
                        <a:t>Increasing engagement of all pupils in regular physical activity and sporting activities</a:t>
                      </a:r>
                    </a:p>
                    <a:p>
                      <a:pPr algn="l">
                        <a:lnSpc>
                          <a:spcPct val="100000"/>
                        </a:lnSpc>
                      </a:pPr>
                      <a:endParaRPr lang="en-US" sz="600" b="1" dirty="0">
                        <a:solidFill>
                          <a:schemeClr val="tx1"/>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ea typeface="Calibri" panose="020F0502020204030204" pitchFamily="34" charset="0"/>
                          <a:cs typeface="Calibri" panose="020F0502020204030204" pitchFamily="34" charset="0"/>
                        </a:rPr>
                        <a:t>Develop pupil leadership through training, provide a range of equipment for playtime use.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ea typeface="Calibri" panose="020F0502020204030204" pitchFamily="34" charset="0"/>
                          <a:cs typeface="Calibri" panose="020F0502020204030204" pitchFamily="34" charset="0"/>
                        </a:rPr>
                        <a:t>Staff on duty to coordinate pupil leaders and support their understanding of games and play,.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ea typeface="Calibri" panose="020F0502020204030204" pitchFamily="34" charset="0"/>
                          <a:cs typeface="Calibri" panose="020F0502020204030204" pitchFamily="34" charset="0"/>
                        </a:rPr>
                        <a:t>Pupil voice activities to understand pupils wants and needs Outdoor play provision such as OPAL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ea typeface="Calibri" panose="020F0502020204030204" pitchFamily="34" charset="0"/>
                          <a:cs typeface="Calibri" panose="020F0502020204030204" pitchFamily="34" charset="0"/>
                        </a:rPr>
                        <a:t>A confident and competent group of activity leaders that take initiative and create a more active and inclusive playground for all pupils. All staff leading a range of physical activities and joining in with movement daily to role model. A happier, more active playground that meets the needs of all pupils.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ea typeface="Calibri" panose="020F0502020204030204" pitchFamily="34" charset="0"/>
                          <a:cs typeface="Calibri" panose="020F0502020204030204" pitchFamily="34" charset="0"/>
                        </a:rPr>
                        <a:t>Pupil Perceptions for those taking part in the activities Regular meetings with the Sports Leaders to monitor their successes and areas to develop</a:t>
                      </a:r>
                      <a:endParaRPr lang="en-US" sz="600" dirty="0">
                        <a:solidFill>
                          <a:schemeClr val="tx1"/>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
        <p:nvSpPr>
          <p:cNvPr id="5" name="TextBox 4">
            <a:extLst>
              <a:ext uri="{FF2B5EF4-FFF2-40B4-BE49-F238E27FC236}">
                <a16:creationId xmlns:a16="http://schemas.microsoft.com/office/drawing/2014/main" id="{7C0CE318-2120-E324-9292-5A86D8597144}"/>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(2026/2027)</a:t>
            </a:r>
          </a:p>
        </p:txBody>
      </p:sp>
    </p:spTree>
    <p:extLst>
      <p:ext uri="{BB962C8B-B14F-4D97-AF65-F5344CB8AC3E}">
        <p14:creationId xmlns:p14="http://schemas.microsoft.com/office/powerpoint/2010/main" val="20704661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2613523851"/>
              </p:ext>
            </p:extLst>
          </p:nvPr>
        </p:nvGraphicFramePr>
        <p:xfrm>
          <a:off x="294842" y="694098"/>
          <a:ext cx="5530128" cy="355092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93300">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84778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latin typeface="Calibri" panose="020F0502020204030204" pitchFamily="34" charset="0"/>
                          <a:ea typeface="Calibri" panose="020F0502020204030204" pitchFamily="34" charset="0"/>
                          <a:cs typeface="Calibri" panose="020F0502020204030204" pitchFamily="34" charset="0"/>
                        </a:rPr>
                        <a:t>To seek out opportunities for pupils for external coaches/visitors to lead sessions in school, to provide a wider range of both curricular and extra curricular experiences for all pupils to engage in. </a:t>
                      </a:r>
                      <a:endParaRPr lang="en-US" sz="6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l">
                        <a:lnSpc>
                          <a:spcPct val="100000"/>
                        </a:lnSpc>
                      </a:pPr>
                      <a:r>
                        <a:rPr lang="en-US" sz="600" b="1" dirty="0">
                          <a:solidFill>
                            <a:schemeClr val="tx1"/>
                          </a:solidFill>
                          <a:latin typeface="Calibri" panose="020F0502020204030204" pitchFamily="34" charset="0"/>
                          <a:cs typeface="Calibri" panose="020F0502020204030204" pitchFamily="34" charset="0"/>
                        </a:rPr>
                        <a:t>Key area of focus</a:t>
                      </a:r>
                      <a:r>
                        <a:rPr lang="en-US" sz="600" dirty="0">
                          <a:solidFill>
                            <a:schemeClr val="tx1"/>
                          </a:solidFill>
                          <a:latin typeface="Calibri" panose="020F0502020204030204" pitchFamily="34" charset="0"/>
                          <a:cs typeface="Calibri" panose="020F0502020204030204" pitchFamily="34" charset="0"/>
                        </a:rPr>
                        <a:t>:</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i="1" dirty="0">
                          <a:latin typeface="Calibri" panose="020F0502020204030204" pitchFamily="34" charset="0"/>
                          <a:cs typeface="Calibri" panose="020F0502020204030204" pitchFamily="34" charset="0"/>
                        </a:rPr>
                        <a:t>Raising the profile of PE and sport across the school, to support whole school improvement</a:t>
                      </a:r>
                    </a:p>
                    <a:p>
                      <a:pPr algn="l">
                        <a:lnSpc>
                          <a:spcPct val="100000"/>
                        </a:lnSpc>
                      </a:pPr>
                      <a:endParaRPr lang="en-US" sz="600" i="1" dirty="0">
                        <a:latin typeface="Calibri" panose="020F0502020204030204" pitchFamily="34" charset="0"/>
                        <a:cs typeface="Calibri" panose="020F0502020204030204" pitchFamily="34" charset="0"/>
                      </a:endParaRPr>
                    </a:p>
                    <a:p>
                      <a:pPr algn="l">
                        <a:lnSpc>
                          <a:spcPct val="100000"/>
                        </a:lnSpc>
                      </a:pPr>
                      <a:r>
                        <a:rPr lang="en-US" sz="600" i="1" dirty="0">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ea typeface="Calibri" panose="020F0502020204030204" pitchFamily="34" charset="0"/>
                          <a:cs typeface="Calibri" panose="020F0502020204030204" pitchFamily="34" charset="0"/>
                        </a:rPr>
                        <a:t>Explore coaching available in the local community from businesses as well as local sporting clubs to expand on current offer.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ea typeface="Calibri" panose="020F0502020204030204" pitchFamily="34" charset="0"/>
                          <a:cs typeface="Calibri" panose="020F0502020204030204" pitchFamily="34" charset="0"/>
                        </a:rPr>
                        <a:t>Seek out visitors to attend school to talk about their experiences – possible virtual assemblies/sessions too.</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ea typeface="Calibri" panose="020F0502020204030204" pitchFamily="34" charset="0"/>
                          <a:cs typeface="Calibri" panose="020F0502020204030204" pitchFamily="34" charset="0"/>
                        </a:rPr>
                        <a:t>To promote the inclusive nature of our Sports Days for all pupils in our school to attend and fully participate.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ea typeface="Calibri" panose="020F0502020204030204" pitchFamily="34" charset="0"/>
                          <a:cs typeface="Calibri" panose="020F0502020204030204" pitchFamily="34" charset="0"/>
                        </a:rPr>
                        <a:t>To use sports coaches to provided extended schools opportunities as well as PE sessions.</a:t>
                      </a:r>
                      <a:endParaRPr lang="en-US" sz="600" dirty="0">
                        <a:solidFill>
                          <a:schemeClr val="tx1"/>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ea typeface="Calibri" panose="020F0502020204030204" pitchFamily="34" charset="0"/>
                          <a:cs typeface="Calibri" panose="020F0502020204030204" pitchFamily="34" charset="0"/>
                        </a:rPr>
                        <a:t>Pupils sharing their experiences of interests they have outside of school with the school community through assemblies and presentations.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ea typeface="Calibri" panose="020F0502020204030204" pitchFamily="34" charset="0"/>
                          <a:cs typeface="Calibri" panose="020F0502020204030204" pitchFamily="34" charset="0"/>
                        </a:rPr>
                        <a:t>Pupils are able to experience a range of sports and opportunities that usually they would not have the chance to</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ea typeface="Calibri" panose="020F0502020204030204" pitchFamily="34" charset="0"/>
                          <a:cs typeface="Calibri" panose="020F0502020204030204" pitchFamily="34" charset="0"/>
                        </a:rPr>
                        <a:t>To raise the profile of PE and Sport with all stakeholders connected to the school.</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ea typeface="Calibri" panose="020F0502020204030204" pitchFamily="34" charset="0"/>
                          <a:cs typeface="Calibri" panose="020F0502020204030204" pitchFamily="34" charset="0"/>
                        </a:rPr>
                        <a:t>ALL pupils regardless of their classes or needs are able to access and fully participate in activities offered.</a:t>
                      </a:r>
                      <a:endParaRPr lang="en-US" sz="600" dirty="0">
                        <a:solidFill>
                          <a:schemeClr val="tx1"/>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ea typeface="Calibri" panose="020F0502020204030204" pitchFamily="34" charset="0"/>
                          <a:cs typeface="Calibri" panose="020F0502020204030204" pitchFamily="34" charset="0"/>
                        </a:rPr>
                        <a:t>P</a:t>
                      </a:r>
                      <a:r>
                        <a:rPr lang="en-GB" sz="600" dirty="0" err="1">
                          <a:latin typeface="Calibri" panose="020F0502020204030204" pitchFamily="34" charset="0"/>
                          <a:ea typeface="Calibri" panose="020F0502020204030204" pitchFamily="34" charset="0"/>
                          <a:cs typeface="Calibri" panose="020F0502020204030204" pitchFamily="34" charset="0"/>
                        </a:rPr>
                        <a:t>articipation</a:t>
                      </a:r>
                      <a:r>
                        <a:rPr lang="en-GB" sz="600" dirty="0">
                          <a:latin typeface="Calibri" panose="020F0502020204030204" pitchFamily="34" charset="0"/>
                          <a:ea typeface="Calibri" panose="020F0502020204030204" pitchFamily="34" charset="0"/>
                          <a:cs typeface="Calibri" panose="020F0502020204030204" pitchFamily="34" charset="0"/>
                        </a:rPr>
                        <a:t> records – both in terms of pupil attendance and engagement.</a:t>
                      </a:r>
                      <a:endParaRPr lang="en-US" sz="600" dirty="0">
                        <a:solidFill>
                          <a:schemeClr val="tx1"/>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29330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982554">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672168435"/>
              </p:ext>
            </p:extLst>
          </p:nvPr>
        </p:nvGraphicFramePr>
        <p:xfrm>
          <a:off x="294842" y="694099"/>
          <a:ext cx="5530128" cy="3500752"/>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93915">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67531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Increase participation in swimming through more </a:t>
                      </a:r>
                      <a:r>
                        <a:rPr lang="en-US" sz="600" dirty="0" err="1">
                          <a:solidFill>
                            <a:schemeClr val="tx1"/>
                          </a:solidFill>
                          <a:latin typeface="Calibri" panose="020F0502020204030204" pitchFamily="34" charset="0"/>
                          <a:cs typeface="Calibri" panose="020F0502020204030204" pitchFamily="34" charset="0"/>
                        </a:rPr>
                        <a:t>localised</a:t>
                      </a:r>
                      <a:r>
                        <a:rPr lang="en-US" sz="600" dirty="0">
                          <a:solidFill>
                            <a:schemeClr val="tx1"/>
                          </a:solidFill>
                          <a:latin typeface="Calibri" panose="020F0502020204030204" pitchFamily="34" charset="0"/>
                          <a:cs typeface="Calibri" panose="020F0502020204030204" pitchFamily="34" charset="0"/>
                        </a:rPr>
                        <a:t> provision within a calmer swimming environment</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b="1" dirty="0">
                          <a:solidFill>
                            <a:schemeClr val="tx1"/>
                          </a:solidFill>
                          <a:latin typeface="Calibri" panose="020F0502020204030204" pitchFamily="34" charset="0"/>
                          <a:cs typeface="Calibri" panose="020F0502020204030204" pitchFamily="34" charset="0"/>
                        </a:rPr>
                        <a:t>Key area of focus:</a:t>
                      </a:r>
                    </a:p>
                    <a:p>
                      <a:pPr algn="l">
                        <a:lnSpc>
                          <a:spcPct val="100000"/>
                        </a:lnSpc>
                      </a:pPr>
                      <a:r>
                        <a:rPr lang="en-US" sz="600" i="1" dirty="0">
                          <a:latin typeface="Calibri" panose="020F0502020204030204" pitchFamily="34" charset="0"/>
                          <a:cs typeface="Calibri" panose="020F0502020204030204" pitchFamily="34" charset="0"/>
                        </a:rPr>
                        <a:t>Increasing engagement of all pupils in regular physical activity and sporting activities</a:t>
                      </a:r>
                    </a:p>
                    <a:p>
                      <a:pPr algn="l">
                        <a:lnSpc>
                          <a:spcPct val="100000"/>
                        </a:lnSpc>
                      </a:pPr>
                      <a:endParaRPr lang="en-US" sz="600" i="1"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i="1" dirty="0">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Source a closer to school location for swimming where children feel more comfortable.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err="1">
                          <a:solidFill>
                            <a:schemeClr val="tx1"/>
                          </a:solidFill>
                          <a:latin typeface="Calibri" panose="020F0502020204030204" pitchFamily="34" charset="0"/>
                          <a:cs typeface="Calibri" panose="020F0502020204030204" pitchFamily="34" charset="0"/>
                        </a:rPr>
                        <a:t>Utilise</a:t>
                      </a:r>
                      <a:r>
                        <a:rPr lang="en-US" sz="600" dirty="0">
                          <a:solidFill>
                            <a:schemeClr val="tx1"/>
                          </a:solidFill>
                          <a:latin typeface="Calibri" panose="020F0502020204030204" pitchFamily="34" charset="0"/>
                          <a:cs typeface="Calibri" panose="020F0502020204030204" pitchFamily="34" charset="0"/>
                        </a:rPr>
                        <a:t> small swimming group instructors.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Local pool smaller and calmer, acoustics are better consequently noise level is lower.</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Instructors trained in small group teaching allow for children to swim more during a session.</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School only access to changing room means that children get more time in the pool and adequate time to change.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Positive reports from all stakeholders.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Participation records of pupils attending and uptake from pupils normally abstaining</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293915">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1153792">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4C7FFFD5B7F6149BA61CA6118F54CEF" ma:contentTypeVersion="15" ma:contentTypeDescription="Create a new document." ma:contentTypeScope="" ma:versionID="93ebf6c2c41d6e75f0028738fcf14c4d">
  <xsd:schema xmlns:xsd="http://www.w3.org/2001/XMLSchema" xmlns:xs="http://www.w3.org/2001/XMLSchema" xmlns:p="http://schemas.microsoft.com/office/2006/metadata/properties" xmlns:ns2="9c6d7e3a-93dd-46c3-aff9-e7a517eabcf8" xmlns:ns3="a723ca39-0e40-4177-bcd7-61941b388835" targetNamespace="http://schemas.microsoft.com/office/2006/metadata/properties" ma:root="true" ma:fieldsID="f4f251375df9d7bec5f82f604cbff6b3" ns2:_="" ns3:_="">
    <xsd:import namespace="9c6d7e3a-93dd-46c3-aff9-e7a517eabcf8"/>
    <xsd:import namespace="a723ca39-0e40-4177-bcd7-61941b388835"/>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BillingMetadata"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c6d7e3a-93dd-46c3-aff9-e7a517eabcf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15bb0953-8cf3-48c1-ab44-47251ba95a34"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723ca39-0e40-4177-bcd7-61941b388835"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74d34c10-92b3-4b4d-87eb-5d517e54827b}" ma:internalName="TaxCatchAll" ma:showField="CatchAllData" ma:web="a723ca39-0e40-4177-bcd7-61941b38883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a723ca39-0e40-4177-bcd7-61941b388835" xsi:nil="true"/>
    <lcf76f155ced4ddcb4097134ff3c332f xmlns="9c6d7e3a-93dd-46c3-aff9-e7a517eabcf8">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168B7BB-02F5-447C-9F6D-0E8451D696B7}"/>
</file>

<file path=customXml/itemProps2.xml><?xml version="1.0" encoding="utf-8"?>
<ds:datastoreItem xmlns:ds="http://schemas.openxmlformats.org/officeDocument/2006/customXml" ds:itemID="{8FCAAF06-7E04-42ED-9139-E9C1AA8F8489}"/>
</file>

<file path=customXml/itemProps3.xml><?xml version="1.0" encoding="utf-8"?>
<ds:datastoreItem xmlns:ds="http://schemas.openxmlformats.org/officeDocument/2006/customXml" ds:itemID="{4EFC22BB-8C24-4D59-92C4-5C661A3E8AF8}"/>
</file>

<file path=docProps/app.xml><?xml version="1.0" encoding="utf-8"?>
<Properties xmlns="http://schemas.openxmlformats.org/officeDocument/2006/extended-properties" xmlns:vt="http://schemas.openxmlformats.org/officeDocument/2006/docPropsVTypes">
  <Template>Office Theme</Template>
  <TotalTime>315</TotalTime>
  <Words>1961</Words>
  <Application>Microsoft Office PowerPoint</Application>
  <PresentationFormat>Custom</PresentationFormat>
  <Paragraphs>233</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David Rock</dc:creator>
  <cp:lastModifiedBy>Nicola Jones</cp:lastModifiedBy>
  <cp:revision>14</cp:revision>
  <dcterms:created xsi:type="dcterms:W3CDTF">2025-10-08T18:09:30Z</dcterms:created>
  <dcterms:modified xsi:type="dcterms:W3CDTF">2026-10-02T12:26:43Z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0x01010064C7FFFD5B7F6149BA61CA6118F54CEF</vt:lpwstr>
  </property>
</Properties>
</file>